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0" r:id="rId2"/>
    <p:sldId id="261" r:id="rId3"/>
    <p:sldId id="294" r:id="rId4"/>
    <p:sldId id="262" r:id="rId5"/>
    <p:sldId id="297" r:id="rId6"/>
    <p:sldId id="320" r:id="rId7"/>
    <p:sldId id="298" r:id="rId8"/>
    <p:sldId id="322" r:id="rId9"/>
    <p:sldId id="299" r:id="rId10"/>
    <p:sldId id="300" r:id="rId11"/>
    <p:sldId id="268" r:id="rId12"/>
    <p:sldId id="269" r:id="rId13"/>
    <p:sldId id="270" r:id="rId14"/>
    <p:sldId id="319" r:id="rId15"/>
    <p:sldId id="301" r:id="rId16"/>
    <p:sldId id="303" r:id="rId17"/>
    <p:sldId id="273" r:id="rId18"/>
    <p:sldId id="307" r:id="rId19"/>
    <p:sldId id="304" r:id="rId20"/>
    <p:sldId id="305" r:id="rId21"/>
    <p:sldId id="277" r:id="rId22"/>
    <p:sldId id="309" r:id="rId23"/>
    <p:sldId id="310" r:id="rId24"/>
    <p:sldId id="311" r:id="rId25"/>
    <p:sldId id="313" r:id="rId26"/>
    <p:sldId id="314" r:id="rId27"/>
    <p:sldId id="315" r:id="rId28"/>
    <p:sldId id="316" r:id="rId29"/>
    <p:sldId id="286" r:id="rId30"/>
    <p:sldId id="287" r:id="rId31"/>
    <p:sldId id="330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288" r:id="rId40"/>
    <p:sldId id="289" r:id="rId41"/>
    <p:sldId id="317" r:id="rId42"/>
    <p:sldId id="318" r:id="rId43"/>
    <p:sldId id="291" r:id="rId44"/>
    <p:sldId id="292" r:id="rId45"/>
    <p:sldId id="29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6A"/>
    <a:srgbClr val="89104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37" autoAdjust="0"/>
  </p:normalViewPr>
  <p:slideViewPr>
    <p:cSldViewPr>
      <p:cViewPr varScale="1">
        <p:scale>
          <a:sx n="67" d="100"/>
          <a:sy n="67" d="100"/>
        </p:scale>
        <p:origin x="11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51CE1-2BEA-4516-89F2-F02D6885455C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867E5-6380-4513-A7BF-2503F171B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AC5E7-3B3E-9A4B-8030-6174028E4D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2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67E5-6380-4513-A7BF-2503F171BA4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7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57400"/>
            <a:ext cx="9144000" cy="1295400"/>
          </a:xfrm>
        </p:spPr>
        <p:txBody>
          <a:bodyPr>
            <a:normAutofit/>
          </a:bodyPr>
          <a:lstStyle>
            <a:lvl1pPr>
              <a:defRPr sz="48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270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101600" dist="38100" dir="2700000" algn="tl">
                    <a:srgbClr val="000000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PH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PH" dirty="0" smtClean="0"/>
              <a:t>Click to edit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PH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95400"/>
            <a:ext cx="3008313" cy="552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PH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2" y="-76200"/>
            <a:ext cx="56343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concept?lang=ro&amp;concept=http://data.europa.eu/esco/occupation/386&amp;conceptScheme=http://data.europa.eu/esco/ConceptScheme/ESCO_Occupations" TargetMode="External"/><Relationship Id="rId2" Type="http://schemas.openxmlformats.org/officeDocument/2006/relationships/hyperlink" Target="https://ec.europa.eu/esco/portal/concept?lang=ro&amp;concept=http://data.europa.eu/esco/occupation/593&amp;conceptScheme=http://data.europa.eu/esco/ConceptScheme/ESCO_Occup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sco/portal/concept?lang=ro&amp;concept=http://data.europa.eu/esco/occupation/547&amp;conceptScheme=http://data.europa.eu/esco/ConceptScheme/ESCO_Occupations" TargetMode="External"/><Relationship Id="rId5" Type="http://schemas.openxmlformats.org/officeDocument/2006/relationships/hyperlink" Target="https://ec.europa.eu/esco/portal/concept?lang=ro&amp;concept=http://data.europa.eu/esco/occupation/618&amp;conceptScheme=http://data.europa.eu/esco/ConceptScheme/ESCO_Occupations" TargetMode="External"/><Relationship Id="rId4" Type="http://schemas.openxmlformats.org/officeDocument/2006/relationships/hyperlink" Target="https://ec.europa.eu/esco/portal/concept?lang=ro&amp;concept=http://data.europa.eu/esco/occupation/604&amp;conceptScheme=http://data.europa.eu/esco/ConceptScheme/ESCO_Occupation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ital.ro/jobul-care-ne-sperie-cine-franeaza-piata-fortei-de-munc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ndul.info/financiar/hr-insider-directorul-de-hr-al-romaniei-ar-trebui-concediat-130299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90600" y="2362200"/>
            <a:ext cx="7200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/>
                <a:cs typeface="Times New Roman"/>
              </a:rPr>
              <a:t>Educația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și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Formarea</a:t>
            </a:r>
            <a:r>
              <a:rPr lang="en-US" sz="2800" b="1" dirty="0" smtClean="0">
                <a:latin typeface="Times New Roman"/>
                <a:cs typeface="Times New Roman"/>
              </a:rPr>
              <a:t>  </a:t>
            </a:r>
            <a:r>
              <a:rPr lang="en-US" sz="2800" b="1" dirty="0" err="1" smtClean="0">
                <a:latin typeface="Times New Roman"/>
                <a:cs typeface="Times New Roman"/>
              </a:rPr>
              <a:t>Profesională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Continuă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în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cariera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inginerească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-76200"/>
            <a:ext cx="3200400" cy="727004"/>
          </a:xfrm>
          <a:prstGeom prst="rect">
            <a:avLst/>
          </a:prstGeom>
        </p:spPr>
      </p:pic>
      <p:pic>
        <p:nvPicPr>
          <p:cNvPr id="19" name="Picture 18" descr="anc_incep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2400"/>
            <a:ext cx="4505786" cy="88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3732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Prof.univ. Nicolae POSTĂVARU</a:t>
            </a:r>
          </a:p>
          <a:p>
            <a:pPr algn="ctr"/>
            <a:r>
              <a:rPr lang="ro-RO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Dir. Autoritatea Națională pentru Calificări</a:t>
            </a:r>
          </a:p>
          <a:p>
            <a:pPr algn="ct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Forumul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Regional al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Europa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ro-RO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endParaRPr lang="ro-RO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Costinești, 2016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-76200"/>
            <a:ext cx="6015318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PILONII FORMĂRII PROFESIONALE CONTINUE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imageedit_10_43474596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6172200" cy="546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82" y="-76200"/>
            <a:ext cx="5786718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STANDARDIZAREA EDUCAȚIEI ȘI FORMĂRII PROFESIONALE ÎN RELAȚIE CU </a:t>
            </a:r>
            <a:b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</a:br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PIAȚA MUNCII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9144000" y="4876800"/>
            <a:ext cx="914400" cy="914400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mageedit_16_68398119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118011"/>
            <a:ext cx="7289800" cy="54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4 at 21.03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3035300" cy="901700"/>
          </a:xfrm>
          <a:prstGeom prst="rect">
            <a:avLst/>
          </a:prstGeom>
        </p:spPr>
      </p:pic>
      <p:pic>
        <p:nvPicPr>
          <p:cNvPr id="5" name="Content Placeholder 4" descr="schema Educatia si formarea profesionala a adultil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46224" y="152400"/>
            <a:ext cx="5116576" cy="6549554"/>
          </a:xfrm>
          <a:prstGeom prst="round2DiagRect">
            <a:avLst>
              <a:gd name="adj1" fmla="val 822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82" y="-76200"/>
            <a:ext cx="5786718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ELEMENTELE FORMĂRII PROFESIONALE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imageedit_20_29513720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9524"/>
            <a:ext cx="6400800" cy="54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82" y="-76200"/>
            <a:ext cx="5786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CERINŢELE FORMĂRII PROFESIONALE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0" name="Picture 9" descr="imageedit_4_63203184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6" y="1219199"/>
            <a:ext cx="6138864" cy="53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677"/>
          <a:ext cx="9144000" cy="6626723"/>
        </p:xfrm>
        <a:graphic>
          <a:graphicData uri="http://schemas.openxmlformats.org/drawingml/2006/table">
            <a:tbl>
              <a:tblPr/>
              <a:tblGrid>
                <a:gridCol w="2438400"/>
                <a:gridCol w="2819400"/>
                <a:gridCol w="3886200"/>
              </a:tblGrid>
              <a:tr h="911723">
                <a:tc>
                  <a:txBody>
                    <a:bodyPr/>
                    <a:lstStyle/>
                    <a:p>
                      <a:pPr algn="ctr" fontAlgn="t"/>
                      <a:endParaRPr lang="en-US" sz="2200" b="1" i="0" u="none" strike="noStrike" dirty="0" smtClean="0">
                        <a:solidFill>
                          <a:srgbClr val="43434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 fontAlgn="t"/>
                      <a:r>
                        <a:rPr lang="en-US" sz="2200" b="1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Domeniu</a:t>
                      </a:r>
                      <a:r>
                        <a:rPr lang="en-US" sz="2200" b="1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lang="en-US" sz="2200" b="1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bază</a:t>
                      </a:r>
                      <a:r>
                        <a:rPr lang="en-US" sz="2200" b="1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0572" marR="10572" marT="10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200" b="1" i="0" u="none" strike="noStrike" dirty="0" smtClean="0">
                        <a:solidFill>
                          <a:srgbClr val="43434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 fontAlgn="t"/>
                      <a:r>
                        <a:rPr lang="en-US" sz="2200" b="1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Domeniu</a:t>
                      </a:r>
                      <a:r>
                        <a:rPr lang="en-US" sz="2200" b="1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restrâns</a:t>
                      </a:r>
                      <a:r>
                        <a:rPr lang="en-US" sz="2200" b="1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0572" marR="10572" marT="10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200" b="1" i="0" u="none" strike="noStrike" dirty="0" smtClean="0">
                        <a:solidFill>
                          <a:srgbClr val="43434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 fontAlgn="t"/>
                      <a:r>
                        <a:rPr lang="en-US" sz="2200" b="1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Domeniu</a:t>
                      </a:r>
                      <a:r>
                        <a:rPr lang="en-US" sz="2200" b="1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detaliat</a:t>
                      </a:r>
                      <a:r>
                        <a:rPr lang="en-US" sz="2200" b="1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0572" marR="10572" marT="105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07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Inginerie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producție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construcții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0572" marR="10572" marT="10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071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Inginerie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meseriile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inginerești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</a:br>
                      <a:endParaRPr lang="en-US" sz="2000" b="0" i="0" u="none" strike="noStrike" dirty="0">
                        <a:solidFill>
                          <a:srgbClr val="434343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0572" marR="10572" marT="10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0711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Inginerie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chimică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și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procese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/>
                      </a:r>
                      <a:b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</a:b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0712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Tehnologia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protecției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mediului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/>
                      </a:r>
                      <a:b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</a:b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0713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Electricitate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și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energie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/>
                      </a:r>
                      <a:b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</a:b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0714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Electronică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și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automatică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/>
                      </a:r>
                      <a:b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</a:b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0715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Mecanică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/>
                      </a:r>
                      <a:b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</a:b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0716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Motoare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de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vehicole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, nave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și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avioane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10572" marR="10572" marT="10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072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Producție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procesare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</a:br>
                      <a:endParaRPr lang="en-US" sz="2000" b="0" i="0" u="none" strike="noStrike" dirty="0">
                        <a:solidFill>
                          <a:srgbClr val="434343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0572" marR="10572" marT="10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0721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Procesarea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alimentelor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0722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Materiale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sticlă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hârtie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, plastic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lemn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b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0723 Textile (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îmbrăcăminte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încălțăminte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pielărie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b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0724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Minerit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extracție</a:t>
                      </a:r>
                      <a:endParaRPr lang="en-US" sz="2000" b="0" i="0" u="none" strike="noStrike" dirty="0">
                        <a:solidFill>
                          <a:srgbClr val="434343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0572" marR="10572" marT="10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073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Arhitectură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>construcție</a:t>
                      </a:r>
                      <a: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en-US" sz="2000" b="0" i="0" u="none" strike="noStrike" dirty="0">
                          <a:solidFill>
                            <a:srgbClr val="434343"/>
                          </a:solidFill>
                          <a:latin typeface="Times New Roman"/>
                          <a:cs typeface="Times New Roman"/>
                        </a:rPr>
                      </a:br>
                      <a:endParaRPr lang="en-US" sz="2000" b="0" i="0" u="none" strike="noStrike" dirty="0">
                        <a:solidFill>
                          <a:srgbClr val="434343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0572" marR="10572" marT="10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0731 </a:t>
                      </a:r>
                      <a:r>
                        <a:rPr lang="en-US" sz="20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Arhitectură</a:t>
                      </a: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planificare</a:t>
                      </a: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teritorială</a:t>
                      </a:r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0732 </a:t>
                      </a:r>
                      <a:r>
                        <a:rPr lang="en-US" sz="20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Clădiri</a:t>
                      </a: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și</a:t>
                      </a: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inginerie</a:t>
                      </a:r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civilă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0572" marR="10572" marT="10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PRACTICA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COR – CLASIFICAREA OCUPAȚIILOR DIN ROMÂNIA 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INGINERIE ELECTRICĂ ȘI ENERGETICĂ</a:t>
            </a:r>
          </a:p>
          <a:p>
            <a:pPr marL="0" indent="0">
              <a:buFont typeface="Wingdings" charset="2"/>
              <a:buChar char="§"/>
            </a:pP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215 INGINERI ÎN ELECTROTEHNOLOGIE</a:t>
            </a: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electrotehnologie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desfăşoară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cercetări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proiectează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oferă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consultanţă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planifică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coordonează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direct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construcţia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exploatarea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electronice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telecomunicaţii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componentelor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motoarelor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echipamentelor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Aceştia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organizează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stabilesc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sistemele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de control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pentru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monitoriza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performanţa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siguranţa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ansamblurilor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electronice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buFont typeface="Wingdings" charset="2"/>
              <a:buChar char="§"/>
            </a:pP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2151 INGINERI ELECTRICIENI</a:t>
            </a: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electricieni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desfăşoară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cercetări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oferă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consultanţă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proiectează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coordonează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direct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activitatea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construire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exploatare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componentelor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motoarelor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echipamentelor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consiliază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coordonează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activitatea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funcţionare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acestora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de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întreţinere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reparare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sau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studiază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consiliază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cu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privire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la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aspectele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tehnologice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ale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materialelor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produselor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proceselor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inginerie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electrică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. 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215101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dispecer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energetic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feroviar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215102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dispecer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centrală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hidrocentru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cascadă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dispecerate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teritoriale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215103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dispecer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reţea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distribuţie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210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COR – CLASIFICAREA OCUPAȚIILOR DIN ROMÂNIA 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215104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dispecer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reţele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înaltă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tensiune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215105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electroenergetică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215106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radiochimist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215107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subinginer</a:t>
            </a:r>
            <a:r>
              <a:rPr lang="en-US" sz="20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434343"/>
                </a:solidFill>
                <a:latin typeface="Times New Roman"/>
                <a:cs typeface="Times New Roman"/>
              </a:rPr>
              <a:t>electroenergetică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215108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industrial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215109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termoenergetică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215110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proiectant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electrotehnic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215111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proiectant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energetician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215112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reţele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215113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subinginer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reţele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215114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hidroenergetică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215115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centrale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nuclearoelectrice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215116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subinginer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centrale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termoelectrice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215117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exploatare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instalaţii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nucleare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215118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proiectant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subinginer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electrotehnic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0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COR – CLASIFICAREA OCUPAȚIILOR DIN ROMÂNIA 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215119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proiectant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Securitate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215120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şef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tură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dispecer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energetic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215121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electrotehnică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215122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electrotehnică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215123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electrotehnică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215124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electrofizică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215125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electrofizică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215126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electrofizică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215127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metrologie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215128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metrologie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215129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metrologie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215130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electromecanică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215131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electromecanică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215132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electromecanică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215133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roboţi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industriali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0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6248400" cy="1066800"/>
          </a:xfrm>
        </p:spPr>
        <p:txBody>
          <a:bodyPr>
            <a:normAutofit fontScale="90000"/>
          </a:bodyPr>
          <a:lstStyle/>
          <a:p>
            <a:r>
              <a:rPr lang="en-US" sz="211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MOTTO: SINGURUL BAGAJ PE CARE ÎL PURTAM CU NOI TOT TIMPUL ESTE EDUCAȚIA </a:t>
            </a: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CUPRINS:</a:t>
            </a:r>
          </a:p>
          <a:p>
            <a:pPr marL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 - IPOTEZE</a:t>
            </a:r>
          </a:p>
          <a:p>
            <a:pPr marL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II - TEORIE </a:t>
            </a:r>
          </a:p>
          <a:p>
            <a:pPr marL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III - PRACTICĂ</a:t>
            </a:r>
          </a:p>
          <a:p>
            <a:pPr marL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IV - CONCLUZII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8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COR – CLASIFICAREA OCUPAȚIILOR DIN ROMÂNIA 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215134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roboţi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industriali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215135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roboţi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industriali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215136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centrale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termoelectrice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215137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centrale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termoelectrice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215138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centrale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termoelectrice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215139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centrale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nuclearoelectrice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215140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centrale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nuclearoelectrice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215141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centrale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nuclearoelectrice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215142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215143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215144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215145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cercetător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industrial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215146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industrială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2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215147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asistent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industrială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18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2152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electronişti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 </a:t>
            </a: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10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ELECTRICAL ENGINEERS - 28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ocupații</a:t>
            </a:r>
            <a:endParaRPr lang="en-US" sz="2000" b="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b="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434343"/>
                </a:solidFill>
                <a:latin typeface="Times New Roman"/>
                <a:cs typeface="Times New Roman"/>
                <a:hlinkClick r:id="rId2"/>
              </a:rPr>
              <a:t>SPECIALIȘTI ÎN DOMENIUL ȘTIINȚEI ȘI INGINERIEI</a:t>
            </a:r>
            <a:endParaRPr lang="en-US" sz="2000" b="1" u="sng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434343"/>
                </a:solidFill>
                <a:latin typeface="Times New Roman"/>
                <a:cs typeface="Times New Roman"/>
                <a:hlinkClick r:id="rId3"/>
              </a:rPr>
              <a:t>515 Ingineri în electrotehnologie</a:t>
            </a:r>
            <a:endParaRPr lang="en-US" sz="2000" u="sng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sz="2000" u="sng" dirty="0" smtClean="0">
                <a:solidFill>
                  <a:srgbClr val="434343"/>
                </a:solidFill>
                <a:latin typeface="Times New Roman"/>
                <a:cs typeface="Times New Roman"/>
                <a:hlinkClick r:id="rId4"/>
              </a:rPr>
              <a:t>5151 Ingineri electricieni</a:t>
            </a:r>
            <a:endParaRPr lang="en-US" sz="2000" u="sng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sz="2000" u="sng" dirty="0" smtClean="0">
                <a:solidFill>
                  <a:srgbClr val="434343"/>
                </a:solidFill>
                <a:latin typeface="Times New Roman"/>
                <a:cs typeface="Times New Roman"/>
                <a:hlinkClick r:id="rId5"/>
              </a:rPr>
              <a:t>5152 Ingineri electroniști</a:t>
            </a:r>
            <a:endParaRPr lang="en-US" sz="2000" u="sng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sz="2000" u="sng" dirty="0" smtClean="0">
                <a:solidFill>
                  <a:srgbClr val="434343"/>
                </a:solidFill>
                <a:latin typeface="Times New Roman"/>
                <a:cs typeface="Times New Roman"/>
                <a:hlinkClick r:id="rId6"/>
              </a:rPr>
              <a:t>5153 Ingineri în 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  <a:hlinkClick r:id="rId6"/>
              </a:rPr>
              <a:t>telecomunicații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  <a:hlinkClick r:id="rId4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6343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CLASIFICAREA INTERNAȚIONALĂ STANDARD A OCUPAȚIILOR – ISCO 08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9105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INGINERI ELECTRICIENI</a:t>
            </a:r>
          </a:p>
          <a:p>
            <a:pPr lvl="0">
              <a:buNone/>
            </a:pPr>
            <a:endParaRPr lang="en-US" sz="2000" b="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Dezvoltator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produs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constructor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cercetare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dezvoltare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proces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standardizare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întreținere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șantier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construirea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liniilor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înaltă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tensiune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6343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CLASIFICAREA INTERNAȚIONALĂ STANDARD A OCUPAȚIILOR – ISCO 08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14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calcul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construcție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exploatare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inspecție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instalații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monitorizare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raționalizare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încercare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instalații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montaj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rețele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planificarea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rețelelor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planificarea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producție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licențiat(ă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 (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calitate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6343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CLASIFICAREA INTERNAȚIONALĂ STANDARD A OCUPAȚIILOR – ISCO 08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910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COMPETENȚE INGINEREȘTI – EXEMPLUL I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INGINERI ELECTRICIENI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Related skills/competences 30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înaltă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tensiune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Managementul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calității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seria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ISO 9000)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Calcul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al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putere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Electronica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putere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Responsabilități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operaționale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Proiectare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electrică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Instalații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operare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și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întreținere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Inginerie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control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Tehnologia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aparatelor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măsurare</a:t>
            </a: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Inspecția</a:t>
            </a:r>
            <a:r>
              <a:rPr lang="en-US" sz="24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4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</a:t>
            </a:r>
            <a:r>
              <a:rPr lang="en-US" sz="24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electrică</a:t>
            </a:r>
            <a:endParaRPr lang="en-US" sz="24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Asigurarea</a:t>
            </a:r>
            <a:r>
              <a:rPr lang="en-US" sz="24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calității</a:t>
            </a:r>
            <a:endParaRPr lang="en-US" sz="24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2162" dirty="0" smtClean="0"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63431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ESCO 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RECUNOAȘTEREA INTERNAȚIONALĂ PE BAZĂ DE COMPETENȚE</a:t>
            </a: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Lucrări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instalații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Controlul calității</a:t>
            </a: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Coordonarea calității</a:t>
            </a: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Planificarea sistemelor energetice</a:t>
            </a: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Planificare operațiuni (sisteme energetice)</a:t>
            </a: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Tehnologia tensiunii joase</a:t>
            </a: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Audit al calității</a:t>
            </a: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Tehnică energetică</a:t>
            </a: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 de alimentare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ElCAD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control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industriale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și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distribuție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a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energiei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Documentație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tehnică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Testarea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performanței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și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securității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Calitate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responsabil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electrică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Tehnologia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energiei</a:t>
            </a:r>
            <a:r>
              <a:rPr lang="en-US" sz="2353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353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Electromecanică</a:t>
            </a:r>
            <a:endParaRPr lang="en-US" sz="2353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63431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ESCO 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RECUNOAȘTEREA INTERNAȚIONALĂ PE BAZĂ DE COMPETENȚE</a:t>
            </a: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COMPETENȚE INGINEREȘTI – EXEMPLUL II</a:t>
            </a:r>
          </a:p>
          <a:p>
            <a:pPr>
              <a:buNone/>
            </a:pPr>
            <a:endParaRPr lang="en-US" sz="28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INGINER CONSTRUCTOR (SISTEME ELECTRICE)</a:t>
            </a:r>
          </a:p>
          <a:p>
            <a:pPr>
              <a:buNone/>
            </a:pP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Related skills/competences 44 </a:t>
            </a:r>
          </a:p>
          <a:p>
            <a:pPr>
              <a:buNone/>
            </a:pP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tensiunii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joase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Responsabilități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operaționale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Electronica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putere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Tehnică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lumini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alimentare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Proiectare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inginerie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civilă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Managementul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calității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seria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ISO 9000)</a:t>
            </a: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Planificare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operațiuni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Coordonarea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calității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măsurare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control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industriale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63431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ESCO 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RECUNOAȘTEREA INTERNAȚIONALĂ PE BAZĂ DE COMPETENȚE</a:t>
            </a: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Testarea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performanței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securității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Planificarea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Asigurarea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calității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Electromecanică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Documentație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tehnică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Tehnică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automatizare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ARCAD (software CAD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pentru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arhitectură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Proiectare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electrică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CADRA</a:t>
            </a: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aparatelor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Tehnologia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generare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distribuție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a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Audit al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calității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semnalizare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PTC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Creo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Parametric</a:t>
            </a: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Planificare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electrică</a:t>
            </a:r>
            <a:endParaRPr lang="en-US" sz="2571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Instalații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operare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și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57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întreținere</a:t>
            </a:r>
            <a:r>
              <a:rPr lang="en-US" sz="2571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endParaRPr lang="en-US" sz="257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63431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ESCO 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RECUNOAȘTEREA INTERNAȚIONALĂ PE BAZĂ DE COMPETENȚE</a:t>
            </a: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Inspecția</a:t>
            </a:r>
            <a:r>
              <a:rPr lang="en-US" sz="24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4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energie</a:t>
            </a:r>
            <a:r>
              <a:rPr lang="en-US" sz="24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electrică</a:t>
            </a:r>
            <a:endParaRPr lang="en-US" sz="24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AutoCAD MEP</a:t>
            </a: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înaltă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tensiune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Calitate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responsabil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Lucrări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instalații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Controlul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calității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Întreținerea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planificare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Calcul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al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sistemelor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putere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Tehnologia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motoarelor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electrice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Tehnică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energetică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PTC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Creo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Elements/Direct</a:t>
            </a:r>
          </a:p>
          <a:p>
            <a:pPr>
              <a:buNone/>
            </a:pP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EAGLE</a:t>
            </a: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Inginerie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control</a:t>
            </a:r>
          </a:p>
          <a:p>
            <a:pPr>
              <a:buNone/>
            </a:pP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Controller </a:t>
            </a: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programabil</a:t>
            </a:r>
            <a:r>
              <a:rPr lang="en-US" sz="2162" dirty="0" smtClean="0">
                <a:solidFill>
                  <a:srgbClr val="434343"/>
                </a:solidFill>
                <a:latin typeface="Times New Roman"/>
                <a:cs typeface="Times New Roman"/>
              </a:rPr>
              <a:t> logic</a:t>
            </a:r>
          </a:p>
          <a:p>
            <a:pPr>
              <a:buNone/>
            </a:pPr>
            <a:r>
              <a:rPr lang="en-US" sz="2162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ElCAD</a:t>
            </a:r>
            <a:endParaRPr lang="en-US" sz="2162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57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63431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ESCO </a:t>
            </a:r>
          </a:p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RECUNOAȘTEREA INTERNAȚIONALĂ PE BAZĂ DE COMPETENȚE</a:t>
            </a: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CADRUL NAȚIONAL AL CALIFICĂRILOR -CNC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NIVELUL DE CALIFICARE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Nivelul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8 - DOCTOR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Nivelul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7 - Master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Nivelul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6 -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Licență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Nivelul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5 –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Învățământ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superior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scurtă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durată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- 2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ani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Care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calificări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/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ocupații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sunt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nivel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6, 7, 8?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Dumneavoastră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trebuie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raspundeți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9319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IPOTEZE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14863"/>
              </p:ext>
            </p:extLst>
          </p:nvPr>
        </p:nvGraphicFramePr>
        <p:xfrm>
          <a:off x="4482" y="1066800"/>
          <a:ext cx="9139518" cy="5602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640"/>
                <a:gridCol w="2114010"/>
                <a:gridCol w="2161695"/>
                <a:gridCol w="2161695"/>
                <a:gridCol w="985478"/>
              </a:tblGrid>
              <a:tr h="812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Facultate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calificare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ocupaţie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428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 Politehnica din București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Electrică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ro-RO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putere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acţionări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electrotehnist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4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ro-RO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Instrumentaţie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achiziţii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electrotehnist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4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ro-RO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electrotehnist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4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Informatică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aplicată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electrotehnist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26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electric, electronic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energetic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electrotehnist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26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Managementul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Sistemelor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Logistic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industrial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montaj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9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88699"/>
              </p:ext>
            </p:extLst>
          </p:nvPr>
        </p:nvGraphicFramePr>
        <p:xfrm>
          <a:off x="4483" y="1066797"/>
          <a:ext cx="9139516" cy="560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474"/>
                <a:gridCol w="1707730"/>
                <a:gridCol w="2150474"/>
                <a:gridCol w="2150474"/>
                <a:gridCol w="980364"/>
              </a:tblGrid>
              <a:tr h="455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cupaţie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 "Eftimie Murgu" din Reșița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Inginerie și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Valahia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Târgoviște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Automatică și informatică aplicată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automatist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Electronică Aplicată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electronist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transporturi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telecomunicaţii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producţie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Automatică avansată, productică și informatică industrială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automatist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de sisteme şi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Tehnologii și sisteme de telecomunicații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de sisteme şi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sisteme de securitate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Energetică Industrială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producţie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Electrotehnică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electromecanic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7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 și echipamente moderne în producerea și utlizarea energiei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mentenanţa electromecanică-automatică echipamente industriale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5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 avansate de telecomunicații, prelucrarea și transmisia informației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Asistent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cercetare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comunicații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02179"/>
              </p:ext>
            </p:extLst>
          </p:nvPr>
        </p:nvGraphicFramePr>
        <p:xfrm>
          <a:off x="4480" y="1066801"/>
          <a:ext cx="9139518" cy="5602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475"/>
                <a:gridCol w="1707730"/>
                <a:gridCol w="2150475"/>
                <a:gridCol w="2150475"/>
                <a:gridCol w="980363"/>
              </a:tblGrid>
              <a:tr h="541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calificare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cupaţie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11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"Gheorghe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Asachi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din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Iași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Telecomunicații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Electronică aplicată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electronist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de cercetare în electronică aplicată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Tehnologii și sisteme de telecomunicații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electronist transporturi, telecomunicații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de sisteme de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telecomunicații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electronist transporturi, telecomunicații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de sisteme de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Microelectronică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optoelectronică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nanotehnologii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electronist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cercetare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Microelectronic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61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 PETRU MAIOR din Tîrgu Mureș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Inginerie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Automate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Conducere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Proceselor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automatist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automatist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iilor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2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2128"/>
              </p:ext>
            </p:extLst>
          </p:nvPr>
        </p:nvGraphicFramePr>
        <p:xfrm>
          <a:off x="4484" y="1066801"/>
          <a:ext cx="9139518" cy="5602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318"/>
                <a:gridCol w="2015846"/>
                <a:gridCol w="2061318"/>
                <a:gridCol w="2061318"/>
                <a:gridCol w="939718"/>
              </a:tblGrid>
              <a:tr h="332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calificare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cupaţie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</a:tr>
              <a:tr h="175969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 “Ștefan cel Mare” Suceava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Inginerie Mecanica, Mecatronica si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Mecatronic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511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mentenan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-automatic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343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Ştiinţa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Calculatoarelor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de sisteme şi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175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Automatică şi informatică aplicată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automatist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343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de sisteme și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511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mentenanță electromecanică-automatică echipamente industriale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175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aplicată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electronist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511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mentenanță electromecanică-automatică echipamente industriale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175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producție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511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mentenanță electromecanică-automatică echipamente industriale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</a:tr>
              <a:tr h="175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electromecanic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264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Ştiinţa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calculatoarelor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Cercetător în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343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Reţele de comunicaţii şi calculatoare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Cercetător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comunicaţii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264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Ingineria calculatoarelor și controlul proceselor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fr-F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fr-FR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cercetare</a:t>
                      </a:r>
                      <a:r>
                        <a:rPr lang="fr-F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fr-FR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automatică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264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cercetare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comunicații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175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Cercetător în automatică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  <a:tr h="343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Tehnici avansate în maşini şi acţionări electrice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automatist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0" marR="8340" marT="834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41486"/>
              </p:ext>
            </p:extLst>
          </p:nvPr>
        </p:nvGraphicFramePr>
        <p:xfrm>
          <a:off x="4482" y="1054943"/>
          <a:ext cx="9144002" cy="561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530"/>
                <a:gridCol w="1708568"/>
                <a:gridCol w="2151530"/>
                <a:gridCol w="2151530"/>
                <a:gridCol w="980844"/>
              </a:tblGrid>
              <a:tr h="540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Facultate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calificare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ocupaţie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2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 Spiru Haret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Ştiinţele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 Informaţiei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nginer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securitate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27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Sapientia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din Cluj-Napoca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Ştiinţe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Tehnice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Umaniste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Târgu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Mureş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aplicată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automatist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69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roiectant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24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mentenan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-automatic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54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 construcţiilor de maşini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nginer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producţie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69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69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Tehnologii şi sisteme de telecomunicaţii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electronist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transporturi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telecomunica</a:t>
                      </a:r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Mecatronică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producţie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 mecatronice avansate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automatist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4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 de control inteligente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ercetator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79094"/>
              </p:ext>
            </p:extLst>
          </p:nvPr>
        </p:nvGraphicFramePr>
        <p:xfrm>
          <a:off x="0" y="1066796"/>
          <a:ext cx="9144001" cy="560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2329"/>
                <a:gridCol w="2016836"/>
                <a:gridCol w="2062329"/>
                <a:gridCol w="2062329"/>
                <a:gridCol w="940178"/>
              </a:tblGrid>
              <a:tr h="367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Facultate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calificare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ocupaţie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193271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Ştiinţe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Agricole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Medicină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Veterinară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din Cluj-Napoca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5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</a:t>
                      </a:r>
                      <a:r>
                        <a:rPr lang="ro-RO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Montanologie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producţie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</a:tr>
              <a:tr h="193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5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Horticultur</a:t>
                      </a:r>
                      <a:r>
                        <a:rPr lang="ro-RO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Stiinte horticole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producţie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495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 producerii şi valorificării vinurilor speciale şi a produselor derivate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producţie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193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Horticultura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productie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193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Horticultura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productie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193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Peisagistica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producţie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Managementul productiei horticole in climat controlat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producţie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193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5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Medicin</a:t>
                      </a:r>
                      <a:r>
                        <a:rPr lang="ro-RO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Veterinar</a:t>
                      </a:r>
                      <a:r>
                        <a:rPr lang="ro-RO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Prelucrarii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Produselor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Agricole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în industria alimentară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Consilier inginer industria alimentară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Inspector specialitate inginer industria alimentară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</a:tr>
              <a:tr h="193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Stiinta si Tehnologia Alimentelor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Prelucrarii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Produselor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Agricole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-ID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în industria alimentară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Consilier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alimentară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Inspector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specialitate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alimentară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193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Controlul si Expertiza Produselor Alimentare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alimentară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Inspector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specialitate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alimentară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de cercetare în controlul calităţii produselor alimentare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193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Ingineria Produselor Alimentare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alimentară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produse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  <a:tr h="333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Referent de specialitate inginer industria alimentară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6" marR="8596" marT="859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10918"/>
              </p:ext>
            </p:extLst>
          </p:nvPr>
        </p:nvGraphicFramePr>
        <p:xfrm>
          <a:off x="4482" y="1066798"/>
          <a:ext cx="9139519" cy="5602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318"/>
                <a:gridCol w="2015847"/>
                <a:gridCol w="2061318"/>
                <a:gridCol w="2061318"/>
                <a:gridCol w="939718"/>
              </a:tblGrid>
              <a:tr h="477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Facultate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calificare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ocupaţie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108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Petroşani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Mecanică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Automatică şi informatică aplicată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automatist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18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de sisteme şi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de cercetare în automatică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1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Cercetător în automatică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1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Cercetător în calculatoare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de cercetare în automatică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4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cercetare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1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Mine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 economică în construcţii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producţie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10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 Tehnica de Constructii Bucuresti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Hidrotehnică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Automatică și informatică aplicată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automatist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14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51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Căi Ferate, Drumuri și Poduri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Cai Ferate, Drumuri si Poduri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de productie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17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Infrastructura Transporturilor Metropolitane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de productie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9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51561"/>
              </p:ext>
            </p:extLst>
          </p:nvPr>
        </p:nvGraphicFramePr>
        <p:xfrm>
          <a:off x="4481" y="1066797"/>
          <a:ext cx="9139522" cy="5602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319"/>
                <a:gridCol w="2015848"/>
                <a:gridCol w="2061319"/>
                <a:gridCol w="2061319"/>
                <a:gridCol w="939717"/>
              </a:tblGrid>
              <a:tr h="253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Facultate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calificare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ocupaţie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</a:tr>
              <a:tr h="160038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Maritimă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Constanța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Electromecanică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Navală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Electromecanică navală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electromecanic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457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mentenanţă electromecanică-automatică echipamente industriale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160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Electromecanică navală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electromecanic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457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mentenanţă electromecanică-automatică echipamente industriale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160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Electromecanică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navală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electromecanic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457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mentenanţă electromecanică-automatică echipamente industriale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312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Tehnologii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telecomunicaţii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electronist transporturi, telecomunicaţii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200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navigaţie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312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electronist transporturi, telecomunicaţii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160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Tehnici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avansate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electromecanică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electromecanic 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457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mentenanţă electromecanică-automatică echipamente industriale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312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mecanică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navală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electromecanic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19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integrate de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comunicații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de cercetare în comunicaţii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312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electronist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transporturi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telecomunicaţii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307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Asistent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cercetare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comunicaţii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307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Navigație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Transport Naval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Navigaţie şi transport maritim şi fluvial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navigaţie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307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Navigaţie şi transport maritim şi fluvial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navigaţie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  <a:tr h="307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Navigaţie şi transport maritim şi fluvial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navigaţie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2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SPECIALIZĂRI CONFORM REGISTRULUI NAȚIONAL AL CALIFICĂRILOR DIN ÎNVĂTĂMÂNTUL SUPERIOR - RNCIS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93069"/>
              </p:ext>
            </p:extLst>
          </p:nvPr>
        </p:nvGraphicFramePr>
        <p:xfrm>
          <a:off x="4482" y="980733"/>
          <a:ext cx="9139517" cy="5709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318"/>
                <a:gridCol w="2015846"/>
                <a:gridCol w="2061318"/>
                <a:gridCol w="2061318"/>
                <a:gridCol w="939717"/>
              </a:tblGrid>
              <a:tr h="386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Facultate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calificare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 ocupaţie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Cod COR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203344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"Aurel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Vlaicu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din Arad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Automatică și informatică aplicată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automatist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20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50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mentenanţă electromecanică-automatică echipamente industriale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20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Automatizări şi sisteme inteligente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automatist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50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 mentenanţă electromecanică-automatică echipamente industriale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20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302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 construcțiilor de mașini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Inginer producţie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</a:tr>
              <a:tr h="20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Productica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sistemelor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Inginer producţie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</a:tr>
              <a:tr h="20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Inginerie alimentară, turism și protecția mediului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Ingineria produselor alimentare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în industria alimentară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340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Consilier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302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 inginer industria alimentară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488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Controlul și expertiza produselor alimentare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Referent de specialitate inginer industria alimentară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340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Protecția consumatorului și a mediului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Inspector de specialitate inginer industria alimentară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340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Proiectant inginer produse alimentare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2033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 „Vasile Alecsandri” din Bacău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Inginerie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Tehnologia informației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producție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  <a:tr h="20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sisteme de securitate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</a:tr>
              <a:tr h="20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Mecatronică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 producție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</a:tr>
              <a:tr h="340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Universitatea Națională de Aparare "CAROL 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Facultatea de Comanda și Stat Major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Conducere interarme forțe navale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Capitan port (studii superioare)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215219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10" marR="8710" marT="87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562599" cy="93181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VIAȚA INDIVIDULUI 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0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Viața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profesională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=</a:t>
            </a:r>
          </a:p>
          <a:p>
            <a:pPr>
              <a:buNone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Cariera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∑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joburi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/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ocupații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∑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competențe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∑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programe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pregătire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∑ discipline /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domenii</a:t>
            </a:r>
            <a:endParaRPr lang="en-US" sz="2000" dirty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∑  ore /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luni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/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ani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∑ 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amintiri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∑ ∑ ∑ ∑ …………</a:t>
            </a:r>
            <a:endParaRPr lang="en-US" sz="2000" dirty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icol ZIAR 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2241" cy="6858000"/>
          </a:xfrm>
          <a:prstGeom prst="rect">
            <a:avLst/>
          </a:prstGeom>
        </p:spPr>
      </p:pic>
      <p:pic>
        <p:nvPicPr>
          <p:cNvPr id="4" name="Picture 3" descr="Screen Shot 2016-05-14 at 19.37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14800" y="1828800"/>
            <a:ext cx="6858000" cy="3200400"/>
          </a:xfrm>
          <a:prstGeom prst="rect">
            <a:avLst/>
          </a:prstGeom>
          <a:ln w="190500" cap="sq">
            <a:solidFill>
              <a:srgbClr val="2F4D6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867400" y="0"/>
            <a:ext cx="3276600" cy="7540526"/>
          </a:xfrm>
          <a:prstGeom prst="rect">
            <a:avLst/>
          </a:prstGeom>
          <a:noFill/>
          <a:effectLst>
            <a:outerShdw blurRad="76200" dir="18900000" sy="23000" kx="-1200000" algn="bl">
              <a:srgbClr val="000000">
                <a:alpha val="15000"/>
              </a:srgbClr>
            </a:outerShdw>
            <a:reflection stA="50000" endPos="75000" dist="127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>
                <a:latin typeface="Times New Roman"/>
                <a:cs typeface="Times New Roman"/>
              </a:rPr>
              <a:t>1 mil. tineri britanici șomeri:</a:t>
            </a:r>
          </a:p>
          <a:p>
            <a:pPr algn="ctr"/>
            <a:endParaRPr lang="ro-RO" sz="2200" dirty="0" smtClean="0">
              <a:latin typeface="Times New Roman"/>
              <a:cs typeface="Times New Roman"/>
            </a:endParaRPr>
          </a:p>
          <a:p>
            <a:pPr algn="ctr">
              <a:buFontTx/>
              <a:buChar char="-"/>
            </a:pPr>
            <a:r>
              <a:rPr lang="ro-RO" sz="2200" dirty="0" smtClean="0">
                <a:latin typeface="Times New Roman"/>
                <a:cs typeface="Times New Roman"/>
              </a:rPr>
              <a:t>40% simptome de boli mintale din cauza șomajului;</a:t>
            </a:r>
          </a:p>
          <a:p>
            <a:pPr algn="ctr"/>
            <a:endParaRPr lang="en-US" sz="2200" dirty="0" smtClean="0">
              <a:latin typeface="Times New Roman"/>
              <a:cs typeface="Times New Roman"/>
            </a:endParaRPr>
          </a:p>
          <a:p>
            <a:pPr algn="ctr">
              <a:buFontTx/>
              <a:buChar char="-"/>
            </a:pPr>
            <a:r>
              <a:rPr lang="ro-RO" sz="2200" dirty="0" smtClean="0">
                <a:latin typeface="Times New Roman"/>
                <a:cs typeface="Times New Roman"/>
              </a:rPr>
              <a:t>pentru 25% au fost prescrise antidepresive;</a:t>
            </a:r>
          </a:p>
          <a:p>
            <a:pPr algn="ctr">
              <a:buFontTx/>
              <a:buChar char="-"/>
            </a:pPr>
            <a:endParaRPr lang="en-US" sz="2200" dirty="0" smtClean="0">
              <a:latin typeface="Times New Roman"/>
              <a:cs typeface="Times New Roman"/>
            </a:endParaRPr>
          </a:p>
          <a:p>
            <a:pPr algn="ctr">
              <a:buFontTx/>
              <a:buChar char="-"/>
            </a:pPr>
            <a:r>
              <a:rPr lang="ro-RO" sz="2200" dirty="0" smtClean="0">
                <a:latin typeface="Times New Roman"/>
                <a:cs typeface="Times New Roman"/>
              </a:rPr>
              <a:t>29 % au suferit de atacuri de panică;</a:t>
            </a:r>
          </a:p>
          <a:p>
            <a:pPr algn="ctr"/>
            <a:endParaRPr lang="en-US" sz="2200" dirty="0" smtClean="0">
              <a:latin typeface="Times New Roman"/>
              <a:cs typeface="Times New Roman"/>
            </a:endParaRPr>
          </a:p>
          <a:p>
            <a:pPr algn="ctr">
              <a:buFontTx/>
              <a:buChar char="-"/>
            </a:pPr>
            <a:r>
              <a:rPr lang="ro-RO" sz="2200" dirty="0" smtClean="0">
                <a:latin typeface="Times New Roman"/>
                <a:cs typeface="Times New Roman"/>
              </a:rPr>
              <a:t>39 % au suferit de insomnie;</a:t>
            </a:r>
          </a:p>
          <a:p>
            <a:pPr algn="ctr">
              <a:buFontTx/>
              <a:buChar char="-"/>
            </a:pPr>
            <a:endParaRPr lang="en-US" sz="2200" dirty="0" smtClean="0">
              <a:latin typeface="Times New Roman"/>
              <a:cs typeface="Times New Roman"/>
            </a:endParaRPr>
          </a:p>
          <a:p>
            <a:pPr algn="ctr">
              <a:buFontTx/>
              <a:buChar char="-"/>
            </a:pPr>
            <a:r>
              <a:rPr lang="ro-RO" sz="2200" dirty="0" smtClean="0">
                <a:latin typeface="Times New Roman"/>
                <a:cs typeface="Times New Roman"/>
              </a:rPr>
              <a:t>32 % au avut gânduri de suicid; </a:t>
            </a:r>
          </a:p>
          <a:p>
            <a:pPr algn="ctr"/>
            <a:endParaRPr lang="en-US" sz="2200" dirty="0" smtClean="0">
              <a:latin typeface="Times New Roman"/>
              <a:cs typeface="Times New Roman"/>
            </a:endParaRPr>
          </a:p>
          <a:p>
            <a:pPr algn="ctr">
              <a:buFontTx/>
              <a:buChar char="-"/>
            </a:pPr>
            <a:r>
              <a:rPr lang="ro-RO" sz="2200" dirty="0" smtClean="0">
                <a:latin typeface="Times New Roman"/>
                <a:cs typeface="Times New Roman"/>
              </a:rPr>
              <a:t>24% s-au automutilat.</a:t>
            </a:r>
          </a:p>
          <a:p>
            <a:pPr>
              <a:buFontTx/>
              <a:buChar char="-"/>
            </a:pPr>
            <a:endParaRPr lang="en-US" sz="2200" b="1" dirty="0" smtClean="0">
              <a:solidFill>
                <a:prstClr val="black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504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562599" cy="93181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STANDARDUL OCUPAȚIONAL PENTRU EDUCAȚIE ȘI FORMARE PROFESIONALĂ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imageedit_22_48493781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95360"/>
            <a:ext cx="6343650" cy="55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CONCLUZII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571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lvl="0">
              <a:buNone/>
            </a:pPr>
            <a:endParaRPr lang="en-US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867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FORMARE CONTINUĂ – </a:t>
            </a:r>
          </a:p>
          <a:p>
            <a:pPr algn="ctr">
              <a:spcBef>
                <a:spcPct val="0"/>
              </a:spcBef>
            </a:pP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Ordin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5613/2015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privind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aprobarea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modelului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certificatului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de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absolvire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utilizat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la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finalizarea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programelor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de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educaţie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permanentă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de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nivel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232323"/>
                </a:solidFill>
                <a:latin typeface="Times New Roman"/>
                <a:ea typeface="+mj-ea"/>
                <a:cs typeface="Times New Roman"/>
              </a:rPr>
              <a:t>postuniversitar</a:t>
            </a:r>
            <a:endParaRPr lang="en-US" sz="2000" b="1" dirty="0" smtClean="0">
              <a:solidFill>
                <a:srgbClr val="232323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Tipuri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programe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pregătire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 </a:t>
            </a:r>
          </a:p>
          <a:p>
            <a:pPr algn="just"/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Inițiere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-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reprezintă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iniţierea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într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-un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nou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domeniu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fundamental cu/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fără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dobândirea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uneia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sau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mai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multor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competenţe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specifice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unei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calificări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conform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standardului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ocupaţional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pentru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educaţie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formare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din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domeniul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respectiv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Specializare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-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conduc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la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dezvoltarea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competențelor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cadrul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aceleiași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calificări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la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dobândirea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competențe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noi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aceeași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arie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ocupațională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sau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într-o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arie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ocupațională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nouă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din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aceiași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ramura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știință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sau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la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dobândirea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competențe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fundamentale/cheie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sau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competențe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tehnice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noi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Perfecționare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- care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conduc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la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dezvoltarea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sau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completarea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cunoştinţelor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deprinderilor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sau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competenţelor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profesionale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ale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unei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persoane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care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deţine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deja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calificare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acelaşi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domeniu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licenţă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381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OBIECTIV – MOBILITATE PRIN RECUNOAȘTEREA COMPETENȚELOR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FORMAREA CONTINUĂ – MOBILITATEA ABSOLVENTULUI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Orizontală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aceeași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grupă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minoră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din COR / ISCO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2151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Verticală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între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grupe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minore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inginerești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2151 &gt; 2152 &gt; 2153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specializarea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electrotehologie</a:t>
            </a:r>
            <a:endParaRPr lang="en-US" sz="2000" b="1" u="sng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2151 &gt; 214……..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domeniul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ingineresc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2151...&gt; ? 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Alte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domenii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01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2600" cy="9144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2222" dirty="0" smtClean="0">
                <a:solidFill>
                  <a:srgbClr val="232323"/>
                </a:solidFill>
                <a:latin typeface="Times New Roman"/>
                <a:cs typeface="Times New Roman"/>
              </a:rPr>
              <a:t>OBIECTIV PRINCIPAL 2020</a:t>
            </a:r>
            <a:r>
              <a:rPr lang="ro-RO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/>
            </a:r>
            <a:br>
              <a:rPr lang="ro-RO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</a:b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10% POPULAȚIE ACTIVĂ A URMAT UN PROGRAM DE FORMARE PROFESIONALĂ CONTINUĂ A ADULȚILOR</a:t>
            </a:r>
          </a:p>
          <a:p>
            <a:pPr>
              <a:buNone/>
            </a:pP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OBIECTIVE ALE AUTORITĂȚII NAȚIONALE PENTRU CALIFICĂRI:</a:t>
            </a:r>
          </a:p>
          <a:p>
            <a:pPr>
              <a:buFont typeface="Wingdings" charset="2"/>
              <a:buChar char="ü"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Asigurarea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calit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ăţ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ii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;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Asigurarea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mobilit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ăţ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ii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;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Asigurarea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transparen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ţ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ei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;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Asigurarea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particip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ă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ri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active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;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Reglementare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;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Finan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ţ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area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;</a:t>
            </a:r>
            <a:endParaRPr lang="en-US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Su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tenabilitatea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sistemului</a:t>
            </a:r>
            <a:r>
              <a:rPr lang="ro-RO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</a:t>
            </a:r>
          </a:p>
          <a:p>
            <a:pPr>
              <a:buFont typeface="Wingdings" charset="2"/>
              <a:buChar char="ü"/>
            </a:pPr>
            <a:endParaRPr lang="ro-RO" sz="20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pPr marL="228575" lvl="0" indent="-228575" defTabSz="914298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ro-RO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Motto-ul nostru: </a:t>
            </a:r>
          </a:p>
          <a:p>
            <a:pPr marL="228575" lvl="0" indent="-228575" algn="ctr" defTabSz="914298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US" sz="2000" b="1" i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Asigură-ți</a:t>
            </a:r>
            <a:r>
              <a:rPr lang="en-US" sz="2000" b="1" i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cariera</a:t>
            </a:r>
            <a:r>
              <a:rPr lang="en-US" sz="2000" b="1" i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sau</a:t>
            </a:r>
            <a:r>
              <a:rPr lang="en-US" sz="2000" b="1" i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ro-RO" sz="2000" b="1" i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educația și formarea profesională continuă!</a:t>
            </a:r>
            <a:endParaRPr lang="en-US" sz="2000" dirty="0">
              <a:solidFill>
                <a:srgbClr val="43434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0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3276599"/>
            <a:ext cx="7886700" cy="32670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2000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o-RO" sz="2000" dirty="0" smtClean="0">
                <a:latin typeface="Times New Roman"/>
                <a:cs typeface="Times New Roman"/>
              </a:rPr>
              <a:t>AUTORITATEA NAŢIONALĂ PENTRU CALIFICĂRI</a:t>
            </a:r>
          </a:p>
          <a:p>
            <a:pPr algn="ctr">
              <a:buNone/>
            </a:pPr>
            <a:r>
              <a:rPr lang="ro-RO" sz="2000" i="1" dirty="0" smtClean="0">
                <a:latin typeface="Times New Roman"/>
                <a:cs typeface="Times New Roman"/>
              </a:rPr>
              <a:t>office@anc.edu.ro</a:t>
            </a:r>
          </a:p>
          <a:p>
            <a:pPr algn="ctr">
              <a:buNone/>
            </a:pPr>
            <a:r>
              <a:rPr lang="ro-RO" sz="2000" i="1" dirty="0" smtClean="0">
                <a:latin typeface="Times New Roman"/>
                <a:cs typeface="Times New Roman"/>
              </a:rPr>
              <a:t>www.anc.edu.ro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143000"/>
            <a:ext cx="8534400" cy="24384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pPr marL="0" marR="0" lvl="0" indent="0" algn="ctr" defTabSz="91429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-111" charset="2"/>
              <a:buNone/>
              <a:tabLst/>
              <a:defRPr/>
            </a:pPr>
            <a:r>
              <a:rPr kumimoji="0" lang="ro-RO" alt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Vă mulţumim!</a:t>
            </a:r>
            <a:endParaRPr kumimoji="0" lang="en-US" altLang="en-US" sz="48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5867400" cy="1143000"/>
          </a:xfrm>
        </p:spPr>
        <p:txBody>
          <a:bodyPr>
            <a:normAutofit/>
          </a:bodyPr>
          <a:lstStyle/>
          <a:p>
            <a:r>
              <a:rPr lang="vi-VN" sz="2000" dirty="0" smtClean="0">
                <a:solidFill>
                  <a:srgbClr val="232323"/>
                </a:solidFill>
                <a:latin typeface="Times New Roman"/>
                <a:ea typeface="+mn-ea"/>
                <a:cs typeface="Times New Roman"/>
              </a:rPr>
              <a:t>JOBUL CARE NE SPERIE.</a:t>
            </a:r>
            <a:br>
              <a:rPr lang="vi-VN" sz="2000" dirty="0" smtClean="0">
                <a:solidFill>
                  <a:srgbClr val="232323"/>
                </a:solidFill>
                <a:latin typeface="Times New Roman"/>
                <a:ea typeface="+mn-ea"/>
                <a:cs typeface="Times New Roman"/>
              </a:rPr>
            </a:br>
            <a:r>
              <a:rPr lang="vi-VN" sz="2000" dirty="0" smtClean="0">
                <a:solidFill>
                  <a:srgbClr val="232323"/>
                </a:solidFill>
                <a:latin typeface="Times New Roman"/>
                <a:ea typeface="+mn-ea"/>
                <a:cs typeface="Times New Roman"/>
              </a:rPr>
              <a:t>CINE FRÂNEAZĂ PIAȚA FORȚEI DE MUNCĂ?</a:t>
            </a:r>
            <a:endParaRPr lang="en-US" sz="2000" dirty="0" smtClean="0">
              <a:solidFill>
                <a:srgbClr val="232323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599"/>
            <a:ext cx="9144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Românul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nu are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dinamismul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americanului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 El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acceptă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mai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greu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lucreze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posturi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inferioare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diplomei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studii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 Dar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și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companiile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sunt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destul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reticente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a face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angajări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nepotrivite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cu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pregătirea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solicitantului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job.</a:t>
            </a:r>
          </a:p>
          <a:p>
            <a:pPr algn="just"/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 </a:t>
            </a:r>
          </a:p>
          <a:p>
            <a:pPr algn="just"/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„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Doar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5%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dintre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proaspeţii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absolvenţi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studii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superioare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acceptă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posturi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sub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nivelul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educaţional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 </a:t>
            </a:r>
          </a:p>
          <a:p>
            <a:pPr algn="just"/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Cauze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autoevaluare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supradimensionată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educaţia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”</a:t>
            </a:r>
          </a:p>
          <a:p>
            <a:pPr algn="just"/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 </a:t>
            </a:r>
          </a:p>
          <a:p>
            <a:pPr algn="just"/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„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Anual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doar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30%-35% din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tinerii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absolvenţi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găsesc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un post specific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educaţiei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lor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Medicină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şi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IT -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gradul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absorbţie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se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ridică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la 80%-85%,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Politehnică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-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procentajul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atinge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40%-45%. </a:t>
            </a:r>
          </a:p>
          <a:p>
            <a:pPr algn="just"/>
            <a:endParaRPr lang="en-US" sz="25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r>
              <a:rPr lang="en-US" sz="1900" dirty="0" smtClean="0">
                <a:solidFill>
                  <a:srgbClr val="434343"/>
                </a:solidFill>
                <a:latin typeface="Times New Roman"/>
                <a:cs typeface="Times New Roman"/>
                <a:hlinkClick r:id="rId2"/>
              </a:rPr>
              <a:t>http://www.capital.ro/jobul-care-ne-sperie-cine-franeaza-piata-fortei-de-munca.html</a:t>
            </a:r>
            <a:r>
              <a:rPr lang="en-US" sz="19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FORMAREA EDUCA</a:t>
            </a:r>
            <a:r>
              <a:rPr lang="ro-RO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Ţ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IEI </a:t>
            </a:r>
            <a:r>
              <a:rPr lang="ro-RO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Ş</a:t>
            </a:r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I CULTURII</a:t>
            </a:r>
          </a:p>
          <a:p>
            <a:pPr algn="ctr"/>
            <a:r>
              <a:rPr lang="en-US" sz="2000" b="1" dirty="0" smtClean="0">
                <a:solidFill>
                  <a:srgbClr val="232323"/>
                </a:solidFill>
                <a:latin typeface="Times New Roman"/>
                <a:cs typeface="Times New Roman"/>
              </a:rPr>
              <a:t> INDIVIDULUI </a:t>
            </a:r>
          </a:p>
        </p:txBody>
      </p:sp>
      <p:pic>
        <p:nvPicPr>
          <p:cNvPr id="7" name="Picture 6" descr="imageedit_6_85904986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28059"/>
            <a:ext cx="6627119" cy="54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232323"/>
                </a:solidFill>
                <a:latin typeface="Times New Roman"/>
                <a:ea typeface="+mn-ea"/>
                <a:cs typeface="Times New Roman"/>
              </a:rPr>
              <a:t>INSIDER: „DIRECTORUL DE HR AL ROMÂNIEI AR TREBUI CONCEDIAT</a:t>
            </a:r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”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7939"/>
            <a:ext cx="91440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„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Dacă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România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fi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societate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comercială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directorul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resurse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umane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ar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fi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concediat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imediat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pentru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că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investeşte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programe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educaţionale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care nu au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corespondent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nevoile</a:t>
            </a:r>
            <a:r>
              <a:rPr lang="en-US" sz="2000" b="1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pieţei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”, a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spus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Cristian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Seidler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, business unit manager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în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cadrul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companiei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recrutare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Wyser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(parte a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Gi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Group),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prezent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la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dezbaterea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HR Insider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organizată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de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platforma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434343"/>
                </a:solidFill>
                <a:latin typeface="Times New Roman"/>
                <a:cs typeface="Times New Roman"/>
              </a:rPr>
              <a:t>ZFCorporate.ro</a:t>
            </a:r>
            <a:r>
              <a:rPr lang="en-US" sz="2000" dirty="0" smtClean="0">
                <a:solidFill>
                  <a:srgbClr val="434343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1900" dirty="0" smtClean="0">
              <a:solidFill>
                <a:srgbClr val="434343"/>
              </a:solidFill>
              <a:latin typeface="Times New Roman"/>
              <a:cs typeface="Times New Roman"/>
            </a:endParaRPr>
          </a:p>
          <a:p>
            <a:r>
              <a:rPr lang="en-US" sz="1900" u="sng" dirty="0" smtClean="0">
                <a:solidFill>
                  <a:srgbClr val="434343"/>
                </a:solidFill>
                <a:latin typeface="Times New Roman"/>
                <a:cs typeface="Times New Roman"/>
                <a:hlinkClick r:id="rId2"/>
              </a:rPr>
              <a:t>http://www.gandul.info/financiar/hr-insider-directorul-de-hr-al-romaniei-ar-trebui-concediat-13029913</a:t>
            </a:r>
            <a:endParaRPr lang="en-US" sz="2200" dirty="0">
              <a:solidFill>
                <a:srgbClr val="434343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TEORIE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RELAȚIA </a:t>
            </a:r>
            <a:b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</a:br>
            <a:r>
              <a:rPr lang="en-US" sz="2000" dirty="0" smtClean="0">
                <a:solidFill>
                  <a:srgbClr val="232323"/>
                </a:solidFill>
                <a:latin typeface="Times New Roman"/>
                <a:cs typeface="Times New Roman"/>
              </a:rPr>
              <a:t>EDUCAȚIE - PIAȚA MUNCII –INSTITUȚII</a:t>
            </a:r>
            <a:endParaRPr lang="en-US" sz="2000" dirty="0">
              <a:solidFill>
                <a:srgbClr val="232323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imageedit_8_43488521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52" y="1219200"/>
            <a:ext cx="6771048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F3F3F"/>
      </a:dk1>
      <a:lt1>
        <a:sysClr val="window" lastClr="FFFFFF"/>
      </a:lt1>
      <a:dk2>
        <a:srgbClr val="464646"/>
      </a:dk2>
      <a:lt2>
        <a:srgbClr val="FFFFFF"/>
      </a:lt2>
      <a:accent1>
        <a:srgbClr val="595959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2917</Words>
  <Application>Microsoft Office PowerPoint</Application>
  <PresentationFormat>On-screen Show (4:3)</PresentationFormat>
  <Paragraphs>793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Times New Roman</vt:lpstr>
      <vt:lpstr>Wingdings</vt:lpstr>
      <vt:lpstr>Wingdings 2</vt:lpstr>
      <vt:lpstr>Office Theme</vt:lpstr>
      <vt:lpstr>PowerPoint Presentation</vt:lpstr>
      <vt:lpstr>MOTTO: SINGURUL BAGAJ PE CARE ÎL PURTAM CU NOI TOT TIMPUL ESTE EDUCAȚIA  </vt:lpstr>
      <vt:lpstr>PowerPoint Presentation</vt:lpstr>
      <vt:lpstr>PowerPoint Presentation</vt:lpstr>
      <vt:lpstr>JOBUL CARE NE SPERIE. CINE FRÂNEAZĂ PIAȚA FORȚEI DE MUNCĂ?</vt:lpstr>
      <vt:lpstr>PowerPoint Presentation</vt:lpstr>
      <vt:lpstr> INSIDER: „DIRECTORUL DE HR AL ROMÂNIEI AR TREBUI CONCEDIAT”</vt:lpstr>
      <vt:lpstr>PowerPoint Presentation</vt:lpstr>
      <vt:lpstr>RELAȚIA  EDUCAȚIE - PIAȚA MUNCII –INSTITUȚII</vt:lpstr>
      <vt:lpstr>PILONII FORMĂRII PROFESIONALE CONTINUE</vt:lpstr>
      <vt:lpstr>STANDARDIZAREA EDUCAȚIEI ȘI FORMĂRII PROFESIONALE ÎN RELAȚIE CU  PIAȚA MUNCII</vt:lpstr>
      <vt:lpstr>PowerPoint Presentation</vt:lpstr>
      <vt:lpstr>ELEMENTELE FORMĂRII PROFESIONALE</vt:lpstr>
      <vt:lpstr>PowerPoint Presentation</vt:lpstr>
      <vt:lpstr>PowerPoint Presentation</vt:lpstr>
      <vt:lpstr>PowerPoint Presentation</vt:lpstr>
      <vt:lpstr>COR – CLASIFICAREA OCUPAȚIILOR DIN ROMÂNIA </vt:lpstr>
      <vt:lpstr>COR – CLASIFICAREA OCUPAȚIILOR DIN ROMÂNIA </vt:lpstr>
      <vt:lpstr>COR – CLASIFICAREA OCUPAȚIILOR DIN ROMÂNIA </vt:lpstr>
      <vt:lpstr>COR – CLASIFICAREA OCUPAȚIILOR DIN ROMÂNIA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CADRUL NAȚIONAL AL CALIFICĂRILOR -CNC</vt:lpstr>
      <vt:lpstr>SPECIALIZĂRI CONFORM REGISTRULUI NAȚIONAL AL CALIFICĂRILOR DIN ÎNVĂTĂMÂNTUL SUPERIOR - RNCIS</vt:lpstr>
      <vt:lpstr>SPECIALIZĂRI CONFORM REGISTRULUI NAȚIONAL AL CALIFICĂRILOR DIN ÎNVĂTĂMÂNTUL SUPERIOR - RNCIS</vt:lpstr>
      <vt:lpstr>SPECIALIZĂRI CONFORM REGISTRULUI NAȚIONAL AL CALIFICĂRILOR DIN ÎNVĂTĂMÂNTUL SUPERIOR - RNCIS</vt:lpstr>
      <vt:lpstr>SPECIALIZĂRI CONFORM REGISTRULUI NAȚIONAL AL CALIFICĂRILOR DIN ÎNVĂTĂMÂNTUL SUPERIOR - RNCIS</vt:lpstr>
      <vt:lpstr>SPECIALIZĂRI CONFORM REGISTRULUI NAȚIONAL AL CALIFICĂRILOR DIN ÎNVĂTĂMÂNTUL SUPERIOR - RNCIS</vt:lpstr>
      <vt:lpstr>SPECIALIZĂRI CONFORM REGISTRULUI NAȚIONAL AL CALIFICĂRILOR DIN ÎNVĂTĂMÂNTUL SUPERIOR - RNCIS</vt:lpstr>
      <vt:lpstr>SPECIALIZĂRI CONFORM REGISTRULUI NAȚIONAL AL CALIFICĂRILOR DIN ÎNVĂTĂMÂNTUL SUPERIOR - RNCIS</vt:lpstr>
      <vt:lpstr>SPECIALIZĂRI CONFORM REGISTRULUI NAȚIONAL AL CALIFICĂRILOR DIN ÎNVĂTĂMÂNTUL SUPERIOR - RNCIS</vt:lpstr>
      <vt:lpstr>SPECIALIZĂRI CONFORM REGISTRULUI NAȚIONAL AL CALIFICĂRILOR DIN ÎNVĂTĂMÂNTUL SUPERIOR - RNCIS</vt:lpstr>
      <vt:lpstr>VIAȚA INDIVIDULUI </vt:lpstr>
      <vt:lpstr>STANDARDUL OCUPAȚIONAL PENTRU EDUCAȚIE ȘI FORMARE PROFESIONALĂ</vt:lpstr>
      <vt:lpstr>PowerPoint Presentation</vt:lpstr>
      <vt:lpstr>PowerPoint Presentation</vt:lpstr>
      <vt:lpstr>OBIECTIV – MOBILITATE PRIN RECUNOAȘTEREA COMPETENȚELOR </vt:lpstr>
      <vt:lpstr> OBIECTIV PRINCIPAL 2020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Iliescu</dc:creator>
  <cp:lastModifiedBy>Cristina Iliescu</cp:lastModifiedBy>
  <cp:revision>33</cp:revision>
  <dcterms:created xsi:type="dcterms:W3CDTF">2016-05-14T15:33:52Z</dcterms:created>
  <dcterms:modified xsi:type="dcterms:W3CDTF">2016-05-18T17:33:30Z</dcterms:modified>
</cp:coreProperties>
</file>